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75" r:id="rId3"/>
    <p:sldId id="392" r:id="rId4"/>
    <p:sldId id="393" r:id="rId5"/>
    <p:sldId id="394" r:id="rId6"/>
    <p:sldId id="391" r:id="rId7"/>
    <p:sldId id="395" r:id="rId8"/>
    <p:sldId id="396" r:id="rId9"/>
    <p:sldId id="397" r:id="rId10"/>
    <p:sldId id="398" r:id="rId11"/>
    <p:sldId id="399" r:id="rId12"/>
    <p:sldId id="401" r:id="rId13"/>
    <p:sldId id="400" r:id="rId14"/>
    <p:sldId id="402" r:id="rId15"/>
    <p:sldId id="404" r:id="rId16"/>
    <p:sldId id="403" r:id="rId17"/>
    <p:sldId id="405" r:id="rId18"/>
    <p:sldId id="406" r:id="rId19"/>
    <p:sldId id="407" r:id="rId20"/>
    <p:sldId id="408" r:id="rId21"/>
    <p:sldId id="411" r:id="rId22"/>
    <p:sldId id="409" r:id="rId23"/>
    <p:sldId id="410" r:id="rId24"/>
    <p:sldId id="274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ved, Faizan" initials="JF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266"/>
    <p:restoredTop sz="94679"/>
  </p:normalViewPr>
  <p:slideViewPr>
    <p:cSldViewPr snapToGrid="0" snapToObjects="1">
      <p:cViewPr varScale="1">
        <p:scale>
          <a:sx n="139" d="100"/>
          <a:sy n="139" d="100"/>
        </p:scale>
        <p:origin x="-120" y="-2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commentAuthors" Target="commentAuthors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8378136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5382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3804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1145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22293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14283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00655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02807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95247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568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921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01688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67989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94789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3113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f761152a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f761152a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0901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4535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61802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875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40603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9879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ff7699d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ff7699d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3183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ic.googleusercontent.com/media/research.google.com/en/pubs/archive/45569.pdf" TargetMode="External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30977" y="13114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Natural Language Processing</a:t>
            </a:r>
            <a:endParaRPr sz="4800" dirty="0"/>
          </a:p>
          <a:p>
            <a:r>
              <a:rPr lang="en" sz="3200" dirty="0"/>
              <a:t>Unit 13</a:t>
            </a:r>
            <a:br>
              <a:rPr lang="en" sz="3200" dirty="0"/>
            </a:br>
            <a:r>
              <a:rPr lang="en" sz="3200" dirty="0"/>
              <a:t/>
            </a:r>
            <a:br>
              <a:rPr lang="en" sz="3200" dirty="0"/>
            </a:br>
            <a:r>
              <a:rPr lang="en-US" sz="2800" b="1" dirty="0"/>
              <a:t>Topic Modeling</a:t>
            </a:r>
            <a:r>
              <a:rPr lang="en-US" sz="3200" dirty="0"/>
              <a:t/>
            </a:r>
            <a:br>
              <a:rPr lang="en-US" sz="3200" dirty="0"/>
            </a:br>
            <a:endParaRPr sz="36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9677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Faizan Javed</a:t>
            </a:r>
            <a:endParaRPr sz="18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DataScience @ SMU</a:t>
            </a:r>
            <a:endParaRPr sz="18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226455" y="-1117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Latent Dirichlet  (LDA)</a:t>
            </a:r>
            <a:endParaRPr b="1" dirty="0"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116726" y="374050"/>
            <a:ext cx="9109569" cy="40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600"/>
              </a:spcAft>
            </a:pPr>
            <a:r>
              <a:rPr lang="en-US" sz="1400" b="1" dirty="0">
                <a:solidFill>
                  <a:schemeClr val="tx1"/>
                </a:solidFill>
                <a:sym typeface="Wingdings" pitchFamily="2" charset="2"/>
              </a:rPr>
              <a:t>Generative probabilistic model – </a:t>
            </a:r>
            <a:r>
              <a:rPr lang="en-US" sz="1400" dirty="0">
                <a:solidFill>
                  <a:schemeClr val="tx1"/>
                </a:solidFill>
              </a:rPr>
              <a:t>each item of a collection (document) is modelled as a finite mixture over an underlying set of topic probabilities; each topic is modelled as an infinite mixture over an underlying set of word probabilities.</a:t>
            </a:r>
          </a:p>
          <a:p>
            <a:pPr marL="342900">
              <a:spcAft>
                <a:spcPts val="1600"/>
              </a:spcAft>
            </a:pPr>
            <a:r>
              <a:rPr lang="en-US" sz="1400" b="1" dirty="0">
                <a:solidFill>
                  <a:schemeClr val="tx1"/>
                </a:solidFill>
                <a:sym typeface="Wingdings" pitchFamily="2" charset="2"/>
              </a:rPr>
              <a:t>Probability distributions over words vs topic-topic matrix (LSA) </a:t>
            </a:r>
            <a:r>
              <a:rPr lang="en-US" sz="1400" dirty="0">
                <a:solidFill>
                  <a:schemeClr val="tx1"/>
                </a:solidFill>
                <a:sym typeface="Wingdings" pitchFamily="2" charset="2"/>
              </a:rPr>
              <a:t>– different topics </a:t>
            </a: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can share keywords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0840970C-ED61-B941-83AB-EAEB56BF0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335" y="1769166"/>
            <a:ext cx="6720840" cy="337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949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116726" y="155448"/>
            <a:ext cx="9109569" cy="43076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200" b="1" dirty="0"/>
              <a:t>Concentration parameters:</a:t>
            </a:r>
          </a:p>
          <a:p>
            <a:endParaRPr lang="en-US" sz="2200" b="1" dirty="0"/>
          </a:p>
          <a:p>
            <a:r>
              <a:rPr lang="en-US" sz="2200" b="1" dirty="0"/>
              <a:t>Alpha:</a:t>
            </a:r>
            <a:r>
              <a:rPr lang="en-US" sz="2200" dirty="0"/>
              <a:t> is a Dirichlet prior concentration parameter that represents </a:t>
            </a:r>
            <a:r>
              <a:rPr lang="en-US" sz="2200" b="1" dirty="0"/>
              <a:t>document-topic density </a:t>
            </a:r>
            <a:r>
              <a:rPr lang="en-US" sz="2200" dirty="0"/>
              <a:t>— with high alpha, documents are assumed to be made up of many topics (documents contain similar topic content)</a:t>
            </a:r>
          </a:p>
          <a:p>
            <a:endParaRPr lang="en-US" sz="2200" dirty="0"/>
          </a:p>
          <a:p>
            <a:r>
              <a:rPr lang="en-US" sz="2200" b="1" dirty="0"/>
              <a:t>Beta:</a:t>
            </a:r>
            <a:r>
              <a:rPr lang="en-US" sz="2200" dirty="0"/>
              <a:t> represents </a:t>
            </a:r>
            <a:r>
              <a:rPr lang="en-US" sz="2200" b="1" dirty="0"/>
              <a:t>topic-word density </a:t>
            </a:r>
            <a:r>
              <a:rPr lang="en-US" sz="2200" dirty="0"/>
              <a:t>— with high beta, topics are assumed to contain a mixture of many words (topics contain similar word content)</a:t>
            </a: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20122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226455" y="-1117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LDA Algorithm</a:t>
            </a:r>
            <a:endParaRPr b="1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EE484313-1CCA-754F-8EA2-6E078C442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3663" y="516852"/>
            <a:ext cx="5805793" cy="462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358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211116" y="-11342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LDA example</a:t>
            </a:r>
            <a:endParaRPr b="1" dirty="0"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109728" y="459272"/>
            <a:ext cx="8520600" cy="40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600"/>
              </a:spcAft>
            </a:pPr>
            <a:r>
              <a:rPr lang="en-US" sz="1600" dirty="0" err="1">
                <a:solidFill>
                  <a:schemeClr val="tx1"/>
                </a:solidFill>
                <a:sym typeface="Wingdings" pitchFamily="2" charset="2"/>
              </a:rPr>
              <a:t>Gensim</a:t>
            </a: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: </a:t>
            </a: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r>
              <a:rPr lang="en-US" sz="1600" dirty="0" err="1">
                <a:solidFill>
                  <a:schemeClr val="tx1"/>
                </a:solidFill>
                <a:sym typeface="Wingdings" pitchFamily="2" charset="2"/>
              </a:rPr>
              <a:t>SKLearn</a:t>
            </a: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:</a:t>
            </a:r>
          </a:p>
        </p:txBody>
      </p:sp>
      <p:pic>
        <p:nvPicPr>
          <p:cNvPr id="3" name="Picture 2" descr="A picture containing knife&#10;&#10;Description automatically generated">
            <a:extLst>
              <a:ext uri="{FF2B5EF4-FFF2-40B4-BE49-F238E27FC236}">
                <a16:creationId xmlns:a16="http://schemas.microsoft.com/office/drawing/2014/main" xmlns="" id="{4B01805E-966A-5E4A-A419-14D97D2C2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508" y="702404"/>
            <a:ext cx="7476764" cy="1801368"/>
          </a:xfrm>
          <a:prstGeom prst="rect">
            <a:avLst/>
          </a:prstGeom>
        </p:spPr>
      </p:pic>
      <p:pic>
        <p:nvPicPr>
          <p:cNvPr id="6" name="Picture 5" descr="A picture containing knife&#10;&#10;Description automatically generated">
            <a:extLst>
              <a:ext uri="{FF2B5EF4-FFF2-40B4-BE49-F238E27FC236}">
                <a16:creationId xmlns:a16="http://schemas.microsoft.com/office/drawing/2014/main" xmlns="" id="{44EAF41B-DEA0-6D4B-BEF0-80FB21249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1714" y="3021049"/>
            <a:ext cx="7512558" cy="209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56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226455" y="-1117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Non-negative Matrix Factorization (NMF)</a:t>
            </a:r>
            <a:endParaRPr b="1" dirty="0"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116726" y="460994"/>
            <a:ext cx="9109569" cy="40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Decomposes latent relationships in a data matrix</a:t>
            </a: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34290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</a:rPr>
              <a:t>Approximates each object (i.e. column of A) by a linear combination of k reduced dimensions or “basis vectors” in W. (each basis vector is a cluster)</a:t>
            </a:r>
          </a:p>
          <a:p>
            <a:pPr marL="34290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Expectation-Maximization (EM) style optimization for W and H</a:t>
            </a:r>
          </a:p>
          <a:p>
            <a:pPr marL="34290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Works well for small number of documents</a:t>
            </a: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</p:txBody>
      </p:sp>
      <p:pic>
        <p:nvPicPr>
          <p:cNvPr id="4" name="Picture 3" descr="A picture containing clock&#10;&#10;Description automatically generated">
            <a:extLst>
              <a:ext uri="{FF2B5EF4-FFF2-40B4-BE49-F238E27FC236}">
                <a16:creationId xmlns:a16="http://schemas.microsoft.com/office/drawing/2014/main" xmlns="" id="{63E20442-2C1B-7B4A-B29D-138905424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207" y="1138812"/>
            <a:ext cx="7882865" cy="228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163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226455" y="-1117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Algorithm initialization</a:t>
            </a:r>
            <a:endParaRPr b="1"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BADEE87A-5593-2842-B9ED-A0408B154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159" y="730641"/>
            <a:ext cx="8311896" cy="403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61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3188EFAE-B88F-7340-AD54-13ACE59F2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" y="186880"/>
            <a:ext cx="7992128" cy="477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1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table&#10;&#10;Description automatically generated">
            <a:extLst>
              <a:ext uri="{FF2B5EF4-FFF2-40B4-BE49-F238E27FC236}">
                <a16:creationId xmlns:a16="http://schemas.microsoft.com/office/drawing/2014/main" xmlns="" id="{5A5CC452-1CF4-4B46-BD09-5B9642CE0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" y="65024"/>
            <a:ext cx="5852160" cy="133678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5E6CBB02-7C44-F348-90DB-70DCE3E5E6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22363"/>
            <a:ext cx="4923703" cy="2208206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97B0351A-DBDE-D94D-AF21-5BE28A390E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870270"/>
            <a:ext cx="5017535" cy="220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389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table&#10;&#10;Description automatically generated">
            <a:extLst>
              <a:ext uri="{FF2B5EF4-FFF2-40B4-BE49-F238E27FC236}">
                <a16:creationId xmlns:a16="http://schemas.microsoft.com/office/drawing/2014/main" xmlns="" id="{5A5CC452-1CF4-4B46-BD09-5B9642CE0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" y="65024"/>
            <a:ext cx="5852160" cy="133678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5E6CBB02-7C44-F348-90DB-70DCE3E5E6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22363"/>
            <a:ext cx="4923703" cy="2208206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97B0351A-DBDE-D94D-AF21-5BE28A390E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870270"/>
            <a:ext cx="5017535" cy="220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589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226455" y="-9928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600" b="1" dirty="0"/>
              <a:t>Semantic Topic Modeling</a:t>
            </a:r>
            <a:r>
              <a:rPr lang="en" b="1" dirty="0"/>
              <a:t/>
            </a:r>
            <a:br>
              <a:rPr lang="en" b="1" dirty="0"/>
            </a:br>
            <a:r>
              <a:rPr lang="en-US" sz="800" dirty="0"/>
              <a:t>Improving semantic topic clustering for search queries with word co-occurrence and </a:t>
            </a:r>
            <a:r>
              <a:rPr lang="en-US" sz="800" dirty="0" err="1"/>
              <a:t>bigraph</a:t>
            </a:r>
            <a:r>
              <a:rPr lang="en-US" sz="800" dirty="0"/>
              <a:t> co-clustering, Google 2016 </a:t>
            </a:r>
            <a:r>
              <a:rPr lang="en-US" sz="800" dirty="0">
                <a:hlinkClick r:id="rId3"/>
              </a:rPr>
              <a:t>https://static.googleusercontent.com/media/research.google.com/en//pubs/archive/45569.pdf</a:t>
            </a:r>
            <a:endParaRPr sz="800" b="1" dirty="0"/>
          </a:p>
        </p:txBody>
      </p:sp>
      <p:sp>
        <p:nvSpPr>
          <p:cNvPr id="4" name="Google Shape;135;p26">
            <a:extLst>
              <a:ext uri="{FF2B5EF4-FFF2-40B4-BE49-F238E27FC236}">
                <a16:creationId xmlns:a16="http://schemas.microsoft.com/office/drawing/2014/main" xmlns="" id="{CB24C783-0083-4148-8592-CD7552921C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8872" y="670452"/>
            <a:ext cx="4736592" cy="4473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Find common topics in queries to get deeper insights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E.g., grouping queries for the “Electronics” category can find new and trending topics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Queries are short-text, sparse, and don’t provide </a:t>
            </a:r>
            <a:r>
              <a:rPr lang="en-US" dirty="0">
                <a:solidFill>
                  <a:schemeClr val="tx1"/>
                </a:solidFill>
              </a:rPr>
              <a:t>enough word counts for models to learn how words are related and to disambiguate multiple meanings of a single word. (e.g., see LDA output with words in incorrect categories)</a:t>
            </a:r>
          </a:p>
          <a:p>
            <a:pPr marL="285750" indent="-28575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4F8DFCB8-4242-B54E-9439-5E5819F08B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5856" y="-1"/>
            <a:ext cx="3438143" cy="521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155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95E815-2C5B-0543-83E2-573454684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FD9BC01-AC53-E140-ADD0-85E9C43E4C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HW7 due </a:t>
            </a:r>
            <a:r>
              <a:rPr lang="en-US" dirty="0" smtClean="0"/>
              <a:t>today</a:t>
            </a:r>
          </a:p>
          <a:p>
            <a:endParaRPr lang="en-US" dirty="0"/>
          </a:p>
          <a:p>
            <a:r>
              <a:rPr lang="en-US" dirty="0" smtClean="0"/>
              <a:t>HW8 due 1 </a:t>
            </a:r>
            <a:r>
              <a:rPr lang="en-US" dirty="0" err="1" smtClean="0"/>
              <a:t>hr</a:t>
            </a:r>
            <a:r>
              <a:rPr lang="en-US" dirty="0" smtClean="0"/>
              <a:t> before live session 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221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5;p26">
            <a:extLst>
              <a:ext uri="{FF2B5EF4-FFF2-40B4-BE49-F238E27FC236}">
                <a16:creationId xmlns:a16="http://schemas.microsoft.com/office/drawing/2014/main" xmlns="" id="{CB24C783-0083-4148-8592-CD7552921C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" y="85236"/>
            <a:ext cx="5500364" cy="5058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b="1" dirty="0">
                <a:solidFill>
                  <a:schemeClr val="tx1"/>
                </a:solidFill>
                <a:sym typeface="Wingdings" pitchFamily="2" charset="2"/>
              </a:rPr>
              <a:t>Word co-occurrence clustering: </a:t>
            </a: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forms topic-anchors, which are words most likely to searched for in the context of queries (these are interesting words in a query). Then finds words that co-occurs with these topic anchors. </a:t>
            </a:r>
          </a:p>
          <a:p>
            <a:pPr marL="285750" indent="-285750">
              <a:spcAft>
                <a:spcPts val="1600"/>
              </a:spcAft>
            </a:pP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E.g., see Word co-</a:t>
            </a:r>
            <a:r>
              <a:rPr lang="en-US" sz="1600" dirty="0" err="1">
                <a:solidFill>
                  <a:schemeClr val="tx1"/>
                </a:solidFill>
                <a:sym typeface="Wingdings" pitchFamily="2" charset="2"/>
              </a:rPr>
              <a:t>occurence</a:t>
            </a: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 cluster for Lipton</a:t>
            </a:r>
          </a:p>
          <a:p>
            <a:pPr marL="285750" indent="-285750">
              <a:lnSpc>
                <a:spcPct val="100000"/>
              </a:lnSpc>
            </a:pPr>
            <a:r>
              <a:rPr lang="en-US" sz="1600" b="1" dirty="0">
                <a:solidFill>
                  <a:schemeClr val="tx1"/>
                </a:solidFill>
                <a:sym typeface="Wingdings" pitchFamily="2" charset="2"/>
              </a:rPr>
              <a:t>Weighted-</a:t>
            </a:r>
            <a:r>
              <a:rPr lang="en-US" sz="1600" b="1" dirty="0" err="1">
                <a:solidFill>
                  <a:schemeClr val="tx1"/>
                </a:solidFill>
                <a:sym typeface="Wingdings" pitchFamily="2" charset="2"/>
              </a:rPr>
              <a:t>bigraph</a:t>
            </a:r>
            <a:r>
              <a:rPr lang="en-US" sz="1600" b="1" dirty="0">
                <a:solidFill>
                  <a:schemeClr val="tx1"/>
                </a:solidFill>
                <a:sym typeface="Wingdings" pitchFamily="2" charset="2"/>
              </a:rPr>
              <a:t> co-clustering:</a:t>
            </a: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 documents and words are nodes, term frequencies are edges.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View clickthrough data from search queries to URL as a bipartite graph.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URLs can identify queries of similar meaning.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</a:rPr>
              <a:t>URLs that are shown as top search results for a single query are somewhat similar. Hence, queries naturally group similar URLs to together.</a:t>
            </a: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 </a:t>
            </a: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6555948B-B027-C748-BE83-BE267D7AD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365" y="0"/>
            <a:ext cx="352476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743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xmlns="" id="{F040D604-E62C-5746-A829-B50145F6C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093" y="124918"/>
            <a:ext cx="6628009" cy="489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62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5;p26">
            <a:extLst>
              <a:ext uri="{FF2B5EF4-FFF2-40B4-BE49-F238E27FC236}">
                <a16:creationId xmlns:a16="http://schemas.microsoft.com/office/drawing/2014/main" xmlns="" id="{CB24C783-0083-4148-8592-CD7552921C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8871" y="85236"/>
            <a:ext cx="8933689" cy="5058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b="1" dirty="0">
                <a:solidFill>
                  <a:schemeClr val="tx1"/>
                </a:solidFill>
                <a:sym typeface="Wingdings" pitchFamily="2" charset="2"/>
              </a:rPr>
              <a:t>Algorithm for word co-occurrence clustering:</a:t>
            </a:r>
          </a:p>
          <a:p>
            <a:pPr marL="285750" indent="-285750">
              <a:lnSpc>
                <a:spcPct val="100000"/>
              </a:lnSpc>
            </a:pPr>
            <a:r>
              <a:rPr lang="en-US" sz="1600" b="1" dirty="0">
                <a:solidFill>
                  <a:schemeClr val="tx1"/>
                </a:solidFill>
                <a:sym typeface="Wingdings" pitchFamily="2" charset="2"/>
              </a:rPr>
              <a:t>Step 1: Create </a:t>
            </a:r>
            <a:r>
              <a:rPr lang="en-US" sz="1600" b="1" dirty="0" err="1">
                <a:solidFill>
                  <a:schemeClr val="tx1"/>
                </a:solidFill>
                <a:sym typeface="Wingdings" pitchFamily="2" charset="2"/>
              </a:rPr>
              <a:t>hashmap</a:t>
            </a:r>
            <a:r>
              <a:rPr lang="en-US" sz="1600" b="1" dirty="0">
                <a:solidFill>
                  <a:schemeClr val="tx1"/>
                </a:solidFill>
                <a:sym typeface="Wingdings" pitchFamily="2" charset="2"/>
              </a:rPr>
              <a:t> </a:t>
            </a: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of words and queries that contain those words: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     </a:t>
            </a:r>
            <a:r>
              <a:rPr lang="en-US" sz="1600" i="1" dirty="0">
                <a:solidFill>
                  <a:schemeClr val="tx1"/>
                </a:solidFill>
                <a:sym typeface="Wingdings" pitchFamily="2" charset="2"/>
              </a:rPr>
              <a:t>e.g., </a:t>
            </a:r>
            <a:r>
              <a:rPr lang="en-US" sz="1600" b="1" i="1" dirty="0">
                <a:solidFill>
                  <a:schemeClr val="tx1"/>
                </a:solidFill>
                <a:sym typeface="Wingdings" pitchFamily="2" charset="2"/>
              </a:rPr>
              <a:t>key: “</a:t>
            </a:r>
            <a:r>
              <a:rPr lang="en-US" sz="1600" b="1" i="1" dirty="0" err="1">
                <a:solidFill>
                  <a:schemeClr val="tx1"/>
                </a:solidFill>
                <a:sym typeface="Wingdings" pitchFamily="2" charset="2"/>
              </a:rPr>
              <a:t>lipton</a:t>
            </a:r>
            <a:r>
              <a:rPr lang="en-US" sz="1600" b="1" i="1" dirty="0">
                <a:solidFill>
                  <a:schemeClr val="tx1"/>
                </a:solidFill>
                <a:sym typeface="Wingdings" pitchFamily="2" charset="2"/>
              </a:rPr>
              <a:t>”, values: “</a:t>
            </a:r>
            <a:r>
              <a:rPr lang="en-US" sz="1600" b="1" i="1" dirty="0" err="1">
                <a:solidFill>
                  <a:schemeClr val="tx1"/>
                </a:solidFill>
                <a:sym typeface="Wingdings" pitchFamily="2" charset="2"/>
              </a:rPr>
              <a:t>lipton</a:t>
            </a:r>
            <a:r>
              <a:rPr lang="en-US" sz="1600" b="1" i="1" dirty="0">
                <a:solidFill>
                  <a:schemeClr val="tx1"/>
                </a:solidFill>
                <a:sym typeface="Wingdings" pitchFamily="2" charset="2"/>
              </a:rPr>
              <a:t> chicken soup” and “</a:t>
            </a:r>
            <a:r>
              <a:rPr lang="en-US" sz="1600" b="1" i="1" dirty="0" err="1">
                <a:solidFill>
                  <a:schemeClr val="tx1"/>
                </a:solidFill>
                <a:sym typeface="Wingdings" pitchFamily="2" charset="2"/>
              </a:rPr>
              <a:t>lipton</a:t>
            </a:r>
            <a:r>
              <a:rPr lang="en-US" sz="1600" b="1" i="1" dirty="0">
                <a:solidFill>
                  <a:schemeClr val="tx1"/>
                </a:solidFill>
                <a:sym typeface="Wingdings" pitchFamily="2" charset="2"/>
              </a:rPr>
              <a:t> green tea”</a:t>
            </a:r>
            <a:endParaRPr lang="en-US" sz="1600" b="1" i="1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285750" indent="-285750">
              <a:lnSpc>
                <a:spcPct val="100000"/>
              </a:lnSpc>
            </a:pPr>
            <a:r>
              <a:rPr lang="en-US" sz="1600" b="1" dirty="0">
                <a:solidFill>
                  <a:schemeClr val="tx1"/>
                </a:solidFill>
                <a:sym typeface="Wingdings" pitchFamily="2" charset="2"/>
              </a:rPr>
              <a:t>Step 2: Initialize topics: </a:t>
            </a:r>
            <a:r>
              <a:rPr lang="en-US" sz="1600" dirty="0">
                <a:solidFill>
                  <a:schemeClr val="tx1"/>
                </a:solidFill>
              </a:rPr>
              <a:t>Topics are initialized with a sub-selection of keys of the </a:t>
            </a:r>
            <a:r>
              <a:rPr lang="en-US" sz="1600" dirty="0" err="1">
                <a:solidFill>
                  <a:schemeClr val="tx1"/>
                </a:solidFill>
              </a:rPr>
              <a:t>hashmap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</a:rPr>
              <a:t>E.g., for “best </a:t>
            </a:r>
            <a:r>
              <a:rPr lang="en-US" sz="1600" dirty="0" err="1">
                <a:solidFill>
                  <a:schemeClr val="tx1"/>
                </a:solidFill>
              </a:rPr>
              <a:t>maybelline</a:t>
            </a:r>
            <a:r>
              <a:rPr lang="en-US" sz="1600" dirty="0">
                <a:solidFill>
                  <a:schemeClr val="tx1"/>
                </a:solidFill>
              </a:rPr>
              <a:t> mascara” the word `best' is not as interesting as `mascara' in the context of the Maybelline brand.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</a:rPr>
              <a:t>Use lift score to rank the words by importance and then threshold it to obtain a set of words highly associated with the context.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285750" indent="-285750">
              <a:lnSpc>
                <a:spcPct val="100000"/>
              </a:lnSpc>
            </a:pPr>
            <a:r>
              <a:rPr lang="en-US" sz="1600" b="1" dirty="0">
                <a:solidFill>
                  <a:schemeClr val="tx1"/>
                </a:solidFill>
                <a:sym typeface="Wingdings" pitchFamily="2" charset="2"/>
              </a:rPr>
              <a:t>Step 3: Expand topics based on word co-occurrence: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for beauty products, “shape eyebrow” is a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valid combination, but “shape lips”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EAAB18B7-5E85-8B43-BC15-FF6A5D080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988" y="2825496"/>
            <a:ext cx="3986572" cy="213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214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5;p26">
            <a:extLst>
              <a:ext uri="{FF2B5EF4-FFF2-40B4-BE49-F238E27FC236}">
                <a16:creationId xmlns:a16="http://schemas.microsoft.com/office/drawing/2014/main" xmlns="" id="{CB24C783-0083-4148-8592-CD7552921C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8871" y="85236"/>
            <a:ext cx="8933689" cy="5058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01F498EE-B7F7-B246-8953-07FF15C76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71" y="42618"/>
            <a:ext cx="4582391" cy="51435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4DB67CAB-2ECD-CD49-99EF-F045C5FB2B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6783" y="42618"/>
            <a:ext cx="4287683" cy="52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73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1"/>
          <p:cNvSpPr txBox="1">
            <a:spLocks noGrp="1"/>
          </p:cNvSpPr>
          <p:nvPr>
            <p:ph type="body" idx="1"/>
          </p:nvPr>
        </p:nvSpPr>
        <p:spPr>
          <a:xfrm>
            <a:off x="311700" y="203475"/>
            <a:ext cx="8520600" cy="43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000"/>
              <a:t>What did you learn today?</a:t>
            </a:r>
            <a:endParaRPr sz="300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300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000"/>
              <a:t>Questions?</a:t>
            </a:r>
            <a:endParaRPr sz="30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361600" y="8524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Topic Modeling</a:t>
            </a:r>
            <a:endParaRPr b="1" dirty="0"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-93585" y="775573"/>
            <a:ext cx="4400409" cy="40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600"/>
              </a:spcAft>
            </a:pPr>
            <a:r>
              <a:rPr lang="en-US" sz="2000" b="1" dirty="0">
                <a:solidFill>
                  <a:schemeClr val="tx1"/>
                </a:solidFill>
                <a:sym typeface="Wingdings" pitchFamily="2" charset="2"/>
              </a:rPr>
              <a:t>Topic</a:t>
            </a:r>
            <a:r>
              <a:rPr lang="en-US" sz="2000" dirty="0">
                <a:solidFill>
                  <a:schemeClr val="tx1"/>
                </a:solidFill>
                <a:sym typeface="Wingdings" pitchFamily="2" charset="2"/>
              </a:rPr>
              <a:t>: cluster of words that occur together and define a theme. </a:t>
            </a:r>
          </a:p>
          <a:p>
            <a:pPr marL="342900">
              <a:spcAft>
                <a:spcPts val="1600"/>
              </a:spcAft>
            </a:pPr>
            <a:r>
              <a:rPr lang="en-US" sz="2000" dirty="0">
                <a:solidFill>
                  <a:schemeClr val="tx1"/>
                </a:solidFill>
                <a:sym typeface="Wingdings" pitchFamily="2" charset="2"/>
              </a:rPr>
              <a:t>Statistical language models for discovering hidden structure in a collection of documents. </a:t>
            </a:r>
          </a:p>
          <a:p>
            <a:pPr marL="342900">
              <a:spcAft>
                <a:spcPts val="1600"/>
              </a:spcAft>
            </a:pPr>
            <a:r>
              <a:rPr lang="en-US" sz="2000" dirty="0">
                <a:solidFill>
                  <a:schemeClr val="tx1"/>
                </a:solidFill>
                <a:sym typeface="Wingdings" pitchFamily="2" charset="2"/>
              </a:rPr>
              <a:t>Algorithms that discover thematic structure in documents. </a:t>
            </a:r>
          </a:p>
          <a:p>
            <a:pPr marL="342900">
              <a:spcAft>
                <a:spcPts val="1600"/>
              </a:spcAft>
            </a:pPr>
            <a:r>
              <a:rPr lang="en-US" sz="2000" dirty="0">
                <a:solidFill>
                  <a:schemeClr val="tx1"/>
                </a:solidFill>
                <a:sym typeface="Wingdings" pitchFamily="2" charset="2"/>
              </a:rPr>
              <a:t>A way to analyze large volumes of </a:t>
            </a:r>
            <a:r>
              <a:rPr lang="en-US" sz="2000" dirty="0">
                <a:solidFill>
                  <a:srgbClr val="FF0000"/>
                </a:solidFill>
                <a:sym typeface="Wingdings" pitchFamily="2" charset="2"/>
              </a:rPr>
              <a:t>unlabeled</a:t>
            </a:r>
            <a:r>
              <a:rPr lang="en-US" sz="2000" dirty="0">
                <a:solidFill>
                  <a:schemeClr val="tx1"/>
                </a:solidFill>
                <a:sym typeface="Wingdings" pitchFamily="2" charset="2"/>
              </a:rPr>
              <a:t> text. </a:t>
            </a: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8723C641-C6AE-9B4A-888F-6F92B6060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672" y="1309878"/>
            <a:ext cx="4994177" cy="276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343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Types of Topic Modeling</a:t>
            </a:r>
            <a:endParaRPr b="1" dirty="0"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-93585" y="677991"/>
            <a:ext cx="8520600" cy="40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600"/>
              </a:spcAft>
            </a:pPr>
            <a:r>
              <a:rPr lang="en-US" sz="2000" b="1" dirty="0">
                <a:solidFill>
                  <a:schemeClr val="tx1"/>
                </a:solidFill>
                <a:sym typeface="Wingdings" pitchFamily="2" charset="2"/>
              </a:rPr>
              <a:t>Canonical : </a:t>
            </a:r>
            <a:r>
              <a:rPr lang="en-US" sz="2000" dirty="0">
                <a:solidFill>
                  <a:schemeClr val="tx1"/>
                </a:solidFill>
                <a:sym typeface="Wingdings" pitchFamily="2" charset="2"/>
              </a:rPr>
              <a:t>match a preestablished list of domain-specific topics. </a:t>
            </a:r>
            <a:r>
              <a:rPr lang="en-US" b="1" dirty="0">
                <a:solidFill>
                  <a:schemeClr val="tx1"/>
                </a:solidFill>
                <a:sym typeface="Wingdings" pitchFamily="2" charset="2"/>
              </a:rPr>
              <a:t>E.g.,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Digital Music, Electronics, Home &amp; Kitchen, Automotive, et al</a:t>
            </a:r>
          </a:p>
          <a:p>
            <a:pPr marL="342900">
              <a:spcAft>
                <a:spcPts val="1600"/>
              </a:spcAft>
            </a:pPr>
            <a:endParaRPr lang="en-US" sz="2000" dirty="0">
              <a:solidFill>
                <a:srgbClr val="FF0000"/>
              </a:solidFill>
              <a:sym typeface="Wingdings" pitchFamily="2" charset="2"/>
            </a:endParaRPr>
          </a:p>
          <a:p>
            <a:pPr marL="342900">
              <a:lnSpc>
                <a:spcPct val="100000"/>
              </a:lnSpc>
            </a:pPr>
            <a:r>
              <a:rPr lang="en-US" sz="2000" b="1" dirty="0">
                <a:solidFill>
                  <a:schemeClr val="tx1"/>
                </a:solidFill>
                <a:sym typeface="Wingdings" pitchFamily="2" charset="2"/>
              </a:rPr>
              <a:t>Organic : </a:t>
            </a:r>
            <a:r>
              <a:rPr lang="en-US" sz="2000" dirty="0">
                <a:solidFill>
                  <a:schemeClr val="tx1"/>
                </a:solidFill>
                <a:sym typeface="Wingdings" pitchFamily="2" charset="2"/>
              </a:rPr>
              <a:t>discover clusters from documents without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tx1"/>
                </a:solidFill>
                <a:sym typeface="Wingdings" pitchFamily="2" charset="2"/>
              </a:rPr>
              <a:t> establishing a list of topics beforehand</a:t>
            </a:r>
          </a:p>
          <a:p>
            <a:pPr marL="342900">
              <a:spcAft>
                <a:spcPts val="1600"/>
              </a:spcAft>
            </a:pPr>
            <a:endParaRPr lang="en-US" sz="2000" b="1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lnSpc>
                <a:spcPct val="100000"/>
              </a:lnSpc>
            </a:pPr>
            <a:r>
              <a:rPr lang="en-US" sz="2000" b="1" dirty="0">
                <a:solidFill>
                  <a:schemeClr val="tx1"/>
                </a:solidFill>
                <a:sym typeface="Wingdings" pitchFamily="2" charset="2"/>
              </a:rPr>
              <a:t>Entity-centric :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chemeClr val="tx1"/>
                </a:solidFill>
                <a:sym typeface="Wingdings" pitchFamily="2" charset="2"/>
              </a:rPr>
              <a:t>   </a:t>
            </a:r>
            <a:r>
              <a:rPr lang="en-US" sz="2000" dirty="0">
                <a:solidFill>
                  <a:schemeClr val="tx1"/>
                </a:solidFill>
                <a:sym typeface="Wingdings" pitchFamily="2" charset="2"/>
              </a:rPr>
              <a:t>topics are related to a set of named entities in a domain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b="1" dirty="0">
                <a:solidFill>
                  <a:schemeClr val="tx1"/>
                </a:solidFill>
                <a:sym typeface="Wingdings" pitchFamily="2" charset="2"/>
              </a:rPr>
              <a:t>   E.g.,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entities for a streaming movie service: actors, directors, producers,    genre, et al</a:t>
            </a: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438A672-B005-F743-AA40-EFB2995A9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190" y="1553042"/>
            <a:ext cx="2415794" cy="203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706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128016" y="8860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Applications</a:t>
            </a:r>
            <a:endParaRPr b="1" dirty="0"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0" y="761892"/>
            <a:ext cx="8520600" cy="40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600"/>
              </a:spcAft>
            </a:pPr>
            <a:r>
              <a:rPr lang="en-US" sz="2200" b="1" dirty="0">
                <a:solidFill>
                  <a:schemeClr val="tx1"/>
                </a:solidFill>
                <a:sym typeface="Wingdings" pitchFamily="2" charset="2"/>
              </a:rPr>
              <a:t>Dimensionality reduction: 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representing text in topic space vs feature space. Topics can be used to improve classification (use topics as features)</a:t>
            </a:r>
          </a:p>
          <a:p>
            <a:pPr marL="342900">
              <a:spcAft>
                <a:spcPts val="1600"/>
              </a:spcAft>
            </a:pPr>
            <a:endParaRPr lang="en-US" sz="2200" dirty="0">
              <a:solidFill>
                <a:srgbClr val="FF0000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r>
              <a:rPr lang="en-US" sz="2200" b="1" dirty="0">
                <a:solidFill>
                  <a:schemeClr val="tx1"/>
                </a:solidFill>
                <a:sym typeface="Wingdings" pitchFamily="2" charset="2"/>
              </a:rPr>
              <a:t>Search and recommender systems: 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search results clustering/grouping search facets, recommending similar items</a:t>
            </a:r>
          </a:p>
          <a:p>
            <a:pPr marL="342900">
              <a:spcAft>
                <a:spcPts val="1600"/>
              </a:spcAft>
            </a:pPr>
            <a:endParaRPr lang="en-US" sz="2200" b="1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r>
              <a:rPr lang="en-US" sz="2200" b="1" dirty="0">
                <a:solidFill>
                  <a:schemeClr val="tx1"/>
                </a:solidFill>
                <a:sym typeface="Wingdings" pitchFamily="2" charset="2"/>
              </a:rPr>
              <a:t>Uncovering themes in texts: 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extracting themes and topics from product reviews, comments, news articles,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etc</a:t>
            </a:r>
            <a:endParaRPr lang="en-US" sz="2200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sz="2200" b="1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271540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311700" y="6695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Latent Semantic Analysis (LSA)</a:t>
            </a:r>
            <a:endParaRPr b="1" dirty="0"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235599" y="711565"/>
            <a:ext cx="8520600" cy="40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600"/>
              </a:spcAft>
            </a:pPr>
            <a:r>
              <a:rPr lang="en-US" sz="1600" dirty="0"/>
              <a:t>Uncovers latent hidden terms which correlate semantically to form topics.</a:t>
            </a:r>
          </a:p>
          <a:p>
            <a:pPr marL="342900">
              <a:spcAft>
                <a:spcPts val="1600"/>
              </a:spcAft>
            </a:pPr>
            <a:r>
              <a:rPr lang="en-US" sz="1600" b="1" dirty="0">
                <a:solidFill>
                  <a:schemeClr val="tx1"/>
                </a:solidFill>
                <a:sym typeface="Wingdings" pitchFamily="2" charset="2"/>
              </a:rPr>
              <a:t>Words that are close in meaning will occur in similar pieces of text </a:t>
            </a: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(hence topics are unlikely to share words)</a:t>
            </a:r>
          </a:p>
          <a:p>
            <a:pPr marL="342900">
              <a:spcAft>
                <a:spcPts val="1600"/>
              </a:spcAft>
            </a:pPr>
            <a:r>
              <a:rPr lang="en-US" sz="1600" b="1" dirty="0">
                <a:solidFill>
                  <a:schemeClr val="tx1"/>
                </a:solidFill>
                <a:sym typeface="Wingdings" pitchFamily="2" charset="2"/>
              </a:rPr>
              <a:t>Step 1: Create a term-document matrix (using term count or TF-IDF): </a:t>
            </a: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rows are unique words, columns represent documents</a:t>
            </a:r>
          </a:p>
          <a:p>
            <a:pPr marL="342900">
              <a:spcAft>
                <a:spcPts val="1600"/>
              </a:spcAft>
            </a:pPr>
            <a:r>
              <a:rPr lang="en-US" sz="1600" b="1" dirty="0">
                <a:solidFill>
                  <a:schemeClr val="tx1"/>
                </a:solidFill>
                <a:sym typeface="Wingdings" pitchFamily="2" charset="2"/>
              </a:rPr>
              <a:t>Step 2: Use Singular Value Decomposition (SVD) </a:t>
            </a: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to reduce number of rows but preserve column similarity) – because the matrix can be very sparse and noisy</a:t>
            </a:r>
          </a:p>
          <a:p>
            <a:pPr marL="342900">
              <a:spcAft>
                <a:spcPts val="1600"/>
              </a:spcAft>
            </a:pPr>
            <a:r>
              <a:rPr lang="en-US" sz="1600" b="1" dirty="0">
                <a:solidFill>
                  <a:schemeClr val="tx1"/>
                </a:solidFill>
                <a:sym typeface="Wingdings" pitchFamily="2" charset="2"/>
              </a:rPr>
              <a:t>Step 3: Compare documents by cosine similarity </a:t>
            </a: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between two vectors formed by two columns</a:t>
            </a:r>
          </a:p>
          <a:p>
            <a:pPr marL="342900">
              <a:spcAft>
                <a:spcPts val="1600"/>
              </a:spcAft>
            </a:pPr>
            <a:endParaRPr lang="en-US" sz="1600" b="1" dirty="0">
              <a:solidFill>
                <a:schemeClr val="tx1"/>
              </a:solidFill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53175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211116" y="-11342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Singular Value Decomposition (SVD)</a:t>
            </a:r>
            <a:endParaRPr b="1" dirty="0"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0" y="459272"/>
            <a:ext cx="8520600" cy="40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600"/>
              </a:spcAft>
            </a:pPr>
            <a:r>
              <a:rPr lang="en-US" b="1" dirty="0"/>
              <a:t>Any set of vectors (A) can be expressed in terms of their lengths of projections (S) on some set of orthogonal axes (V).</a:t>
            </a:r>
          </a:p>
          <a:p>
            <a:pPr marL="34290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Direction of unit vectors v1, v2</a:t>
            </a:r>
          </a:p>
          <a:p>
            <a:pPr marL="34290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Length of projections Sa1, Sa2</a:t>
            </a:r>
          </a:p>
          <a:p>
            <a:pPr marL="34290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Vectors of projection Pa2, Pa2</a:t>
            </a: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1269ECF-CF39-8D46-B960-2F9B223D0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767" y="1202489"/>
            <a:ext cx="3416300" cy="2190750"/>
          </a:xfrm>
          <a:prstGeom prst="rect">
            <a:avLst/>
          </a:prstGeom>
        </p:spPr>
      </p:pic>
      <p:pic>
        <p:nvPicPr>
          <p:cNvPr id="3" name="Picture 2" descr="A picture containing object, clock&#10;&#10;Description automatically generated">
            <a:extLst>
              <a:ext uri="{FF2B5EF4-FFF2-40B4-BE49-F238E27FC236}">
                <a16:creationId xmlns:a16="http://schemas.microsoft.com/office/drawing/2014/main" xmlns="" id="{AF428D40-7910-6D4C-8DE4-B01ED63570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48272"/>
            <a:ext cx="4366767" cy="552344"/>
          </a:xfrm>
          <a:prstGeom prst="rect">
            <a:avLst/>
          </a:prstGeom>
        </p:spPr>
      </p:pic>
      <p:pic>
        <p:nvPicPr>
          <p:cNvPr id="6" name="Picture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xmlns="" id="{F4493E1A-0C4A-8A48-9908-EB6F252624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856" y="3400554"/>
            <a:ext cx="3416300" cy="1028402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418FF6A7-8720-8940-8DF2-06FF10CAE8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1416" y="3623202"/>
            <a:ext cx="4472412" cy="147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340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211116" y="-11342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LSA example</a:t>
            </a:r>
            <a:endParaRPr b="1" dirty="0"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109728" y="459272"/>
            <a:ext cx="8520600" cy="40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600"/>
              </a:spcAft>
            </a:pP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Toy corpus:</a:t>
            </a: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Pre-processing: stop word removal, stemming, </a:t>
            </a:r>
            <a:r>
              <a:rPr lang="en-US" sz="1600" dirty="0" err="1">
                <a:solidFill>
                  <a:schemeClr val="tx1"/>
                </a:solidFill>
                <a:sym typeface="Wingdings" pitchFamily="2" charset="2"/>
              </a:rPr>
              <a:t>etc</a:t>
            </a:r>
            <a:r>
              <a:rPr lang="en-US" sz="1600" dirty="0">
                <a:solidFill>
                  <a:schemeClr val="tx1"/>
                </a:solidFill>
                <a:sym typeface="Wingdings" pitchFamily="2" charset="2"/>
              </a:rPr>
              <a:t>  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xmlns="" id="{AB9D80AB-0CD6-9142-B300-13E7B2E5B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509" y="577198"/>
            <a:ext cx="3988308" cy="12201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36566A8-3426-8441-AE5E-6BC85DBA8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9842" y="1736416"/>
            <a:ext cx="4723148" cy="52987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C353ABD3-72F7-5949-B51D-108DA0F6D4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7430" y="2877214"/>
            <a:ext cx="5116834" cy="218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806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91440" y="157778"/>
            <a:ext cx="8520600" cy="40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600"/>
              </a:spcAft>
            </a:pPr>
            <a:r>
              <a:rPr lang="en-US" sz="2000" dirty="0">
                <a:solidFill>
                  <a:schemeClr val="tx1"/>
                </a:solidFill>
                <a:sym typeface="Wingdings" pitchFamily="2" charset="2"/>
              </a:rPr>
              <a:t>TF-IDF weighted model + # of topics = 2</a:t>
            </a:r>
          </a:p>
          <a:p>
            <a:pPr marL="342900">
              <a:spcAft>
                <a:spcPts val="1600"/>
              </a:spcAft>
            </a:pPr>
            <a:r>
              <a:rPr lang="en-US" sz="2000" dirty="0">
                <a:solidFill>
                  <a:schemeClr val="tx1"/>
                </a:solidFill>
              </a:rPr>
              <a:t>The sign of the weights indicates the direction of the topic, i.e.,, similar correlated terms in the topics will have the same sign or direction. </a:t>
            </a:r>
            <a:endParaRPr lang="en-US" sz="2000" dirty="0">
              <a:solidFill>
                <a:schemeClr val="tx1"/>
              </a:solidFill>
              <a:sym typeface="Wingdings" pitchFamily="2" charset="2"/>
            </a:endParaRPr>
          </a:p>
          <a:p>
            <a:pPr marL="342900">
              <a:spcAft>
                <a:spcPts val="1600"/>
              </a:spcAft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sz="1600" dirty="0">
              <a:solidFill>
                <a:schemeClr val="tx1"/>
              </a:solidFill>
              <a:sym typeface="Wingdings" pitchFamily="2" charset="2"/>
            </a:endParaRP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xmlns="" id="{4085C4C2-D736-1C4B-8B1C-7CBE3F782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808" y="2034032"/>
            <a:ext cx="8026400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947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35226</TotalTime>
  <Words>938</Words>
  <Application>Microsoft Macintosh PowerPoint</Application>
  <PresentationFormat>On-screen Show (16:9)</PresentationFormat>
  <Paragraphs>118</Paragraphs>
  <Slides>24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Simple Light</vt:lpstr>
      <vt:lpstr>Natural Language Processing Unit 13  Topic Modeling </vt:lpstr>
      <vt:lpstr>Admin notes</vt:lpstr>
      <vt:lpstr>Topic Modeling</vt:lpstr>
      <vt:lpstr>Types of Topic Modeling</vt:lpstr>
      <vt:lpstr>Applications</vt:lpstr>
      <vt:lpstr>Latent Semantic Analysis (LSA)</vt:lpstr>
      <vt:lpstr>Singular Value Decomposition (SVD)</vt:lpstr>
      <vt:lpstr>LSA example</vt:lpstr>
      <vt:lpstr>PowerPoint Presentation</vt:lpstr>
      <vt:lpstr>Latent Dirichlet  (LDA)</vt:lpstr>
      <vt:lpstr>PowerPoint Presentation</vt:lpstr>
      <vt:lpstr>LDA Algorithm</vt:lpstr>
      <vt:lpstr>LDA example</vt:lpstr>
      <vt:lpstr>Non-negative Matrix Factorization (NMF)</vt:lpstr>
      <vt:lpstr>Algorithm initialization</vt:lpstr>
      <vt:lpstr>PowerPoint Presentation</vt:lpstr>
      <vt:lpstr>PowerPoint Presentation</vt:lpstr>
      <vt:lpstr>PowerPoint Presentation</vt:lpstr>
      <vt:lpstr>Semantic Topic Modeling Improving semantic topic clustering for search queries with word co-occurrence and bigraph co-clustering, Google 2016 https://static.googleusercontent.com/media/research.google.com/en//pubs/archive/45569.pdf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Doing Data Science Unit 1</dc:title>
  <cp:lastModifiedBy>Faizan Javed</cp:lastModifiedBy>
  <cp:revision>506</cp:revision>
  <dcterms:modified xsi:type="dcterms:W3CDTF">2020-04-01T02:54:23Z</dcterms:modified>
</cp:coreProperties>
</file>